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59" r:id="rId4"/>
    <p:sldId id="260" r:id="rId5"/>
    <p:sldId id="258" r:id="rId6"/>
    <p:sldId id="261" r:id="rId7"/>
    <p:sldId id="275" r:id="rId8"/>
    <p:sldId id="279" r:id="rId9"/>
    <p:sldId id="280" r:id="rId10"/>
    <p:sldId id="278" r:id="rId11"/>
    <p:sldId id="263" r:id="rId12"/>
    <p:sldId id="267" r:id="rId13"/>
    <p:sldId id="264" r:id="rId14"/>
    <p:sldId id="269" r:id="rId15"/>
    <p:sldId id="270" r:id="rId16"/>
    <p:sldId id="271" r:id="rId17"/>
    <p:sldId id="272" r:id="rId18"/>
    <p:sldId id="268" r:id="rId19"/>
    <p:sldId id="273" r:id="rId20"/>
    <p:sldId id="276" r:id="rId21"/>
    <p:sldId id="277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2470" autoAdjust="0"/>
  </p:normalViewPr>
  <p:slideViewPr>
    <p:cSldViewPr snapToGrid="0">
      <p:cViewPr>
        <p:scale>
          <a:sx n="89" d="100"/>
          <a:sy n="89" d="100"/>
        </p:scale>
        <p:origin x="51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BF24A-0345-4FEF-BCA8-9B41C1092BB0}" type="datetimeFigureOut">
              <a:rPr lang="en-US" smtClean="0"/>
              <a:t>4/25/2013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BBB6A-A4C9-4DCE-91ED-1A6EFB7A0E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5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2/cascade.html#specificit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mediaquerie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3/css3_animations.asp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2/cascade.html#specificity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3/css3_intro.asp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02.hongkiat.com/css3-2d-transformation/demo/index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2010/CR-css3-mediaqueries-20100727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utureinsightslive.com/las-vegas-2013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yokedesign.com.au/services/" TargetMode="External"/><Relationship Id="rId4" Type="http://schemas.openxmlformats.org/officeDocument/2006/relationships/hyperlink" Target="http://andrewlohman.com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3/css3_transitions.as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http://www.w3.org/TR/CSS2/cascade.html#specificity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10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http://www.w3.org/TR/css3-mediaqueries/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stop for a minute and discuss </a:t>
            </a:r>
            <a:r>
              <a:rPr lang="en-US" dirty="0" smtClean="0"/>
              <a:t>media="handheld"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Fact is, Android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ignore </a:t>
            </a:r>
            <a:r>
              <a:rPr lang="en-US" dirty="0" smtClean="0"/>
              <a:t>media="handheld"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claim is that users will miss the high end content provided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stylesheets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targeting </a:t>
            </a:r>
            <a:r>
              <a:rPr lang="en-US" dirty="0" smtClean="0"/>
              <a:t>media="screen"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developers are less likely to maintain a lower quality </a:t>
            </a:r>
            <a:r>
              <a:rPr lang="en-US" dirty="0" smtClean="0"/>
              <a:t>media="handheld"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version. So, as part of their "full web" motto, most modern smart phone browsers simply ignore handheld style sheets.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33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http://www.w3schools.com/css3/css3_animations.asp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8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http://www.w3.org/TR/CSS2/cascade.html#specificity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Concatenating the four numbers a-b-c-d (in a number system with a large base) gives the specificity.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 count 1 if the declaration is from is a 'style' attribute rather than a rule with a selector, 0 otherwise (= a) (In HTML, values of an element's "style" attribute are style sheet rules. These rules have no selectors, so a=1, b=0, c=0, and d=0.)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B: count the number of ID attributes in the selector (= b)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 count the number of other attributes and pseudo-classes in the selector (= c)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D: count the number of element names and pseudo-elements in the selector (= d)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6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2005 change</a:t>
            </a:r>
            <a:r>
              <a:rPr lang="en-US" baseline="0" dirty="0" smtClean="0"/>
              <a:t> process to write </a:t>
            </a:r>
            <a:r>
              <a:rPr lang="en-US" baseline="0" dirty="0" err="1" smtClean="0"/>
              <a:t>recommandations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8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http://www.w3schools.com/css3/css3_intro.asp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CSS3 start: first drafts were published in June 1999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4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drafts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68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http://media02.hongkiat.com/css3-2d-transformation/demo/index.html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0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http://www.w3.org/TR/2010/CR-css3-mediaqueries-20100727/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17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http://futureinsightslive.com/las-vegas-2013/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http://andrewlohman.com/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Adaptive: </a:t>
            </a:r>
            <a:r>
              <a:rPr lang="en-US" dirty="0" smtClean="0">
                <a:hlinkClick r:id="rId5"/>
              </a:rPr>
              <a:t>http://yokedesign.com.au/services/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96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http://www.w3schools.com/css3/css3_transitions.asp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BBB6A-A4C9-4DCE-91ED-1A6EFB7A0E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1">
              <a:rPr lang="en-US" smtClean="0"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799"/>
            <a:ext cx="7999315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8868" y="3765449"/>
            <a:ext cx="726460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60183" y="1447799"/>
            <a:ext cx="1413933" cy="4413251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1">
              <a:rPr lang="en-US" smtClean="0"/>
              <a:t>4/25/2013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#feat=css-mediaqueri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mediaqueries/" TargetMode="External"/><Relationship Id="rId2" Type="http://schemas.openxmlformats.org/officeDocument/2006/relationships/hyperlink" Target="http://mobile.smashingmagazine.com/2010/07/19/how-to-use-css3-media-queries-to-create-a-mobile-version-of-your-websit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schools.com/css/css_mediatypes.asp" TargetMode="External"/><Relationship Id="rId4" Type="http://schemas.openxmlformats.org/officeDocument/2006/relationships/hyperlink" Target="https://developer.mozilla.org/en/docs/CSS/Media_querie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Style/CSS/current-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TR/css3-mediaquerie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esandro.github.io/3dtransforms/examples/card-01.html" TargetMode="External"/><Relationship Id="rId2" Type="http://schemas.openxmlformats.org/officeDocument/2006/relationships/hyperlink" Target="http://tympanus.net/Tutorials/CreativeCSS3AnimationMenus/index3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7321" y="1637572"/>
            <a:ext cx="8825658" cy="3329581"/>
          </a:xfrm>
        </p:spPr>
        <p:txBody>
          <a:bodyPr/>
          <a:lstStyle/>
          <a:p>
            <a:r>
              <a:rPr lang="en-US" sz="7800" dirty="0" smtClean="0"/>
              <a:t>CSS3	</a:t>
            </a:r>
            <a:endParaRPr lang="en-US" sz="7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Claudio </a:t>
            </a:r>
            <a:r>
              <a:rPr lang="en-US" dirty="0" err="1" smtClean="0"/>
              <a:t>Pimpao</a:t>
            </a:r>
            <a:endParaRPr lang="en-US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270060" y="1268082"/>
            <a:ext cx="8022566" cy="50579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&lt;!DOCTYPE html&gt;</a:t>
            </a:r>
          </a:p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&lt;html&gt;</a:t>
            </a:r>
          </a:p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	&lt;head&gt;</a:t>
            </a:r>
          </a:p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		</a:t>
            </a:r>
            <a:r>
              <a:rPr lang="en-US" b="1" cap="none" dirty="0">
                <a:solidFill>
                  <a:srgbClr val="92D050"/>
                </a:solidFill>
              </a:rPr>
              <a:t>&lt;style&gt;</a:t>
            </a:r>
          </a:p>
          <a:p>
            <a:r>
              <a:rPr lang="en-US" b="1" cap="none" dirty="0">
                <a:solidFill>
                  <a:srgbClr val="92D050"/>
                </a:solidFill>
              </a:rPr>
              <a:t>			</a:t>
            </a:r>
            <a:r>
              <a:rPr lang="en-US" b="1" cap="none" dirty="0" smtClean="0">
                <a:solidFill>
                  <a:srgbClr val="92D050"/>
                </a:solidFill>
              </a:rPr>
              <a:t>#fact </a:t>
            </a:r>
            <a:r>
              <a:rPr lang="en-US" b="1" cap="none" dirty="0">
                <a:solidFill>
                  <a:srgbClr val="92D050"/>
                </a:solidFill>
              </a:rPr>
              <a:t>{</a:t>
            </a:r>
          </a:p>
          <a:p>
            <a:r>
              <a:rPr lang="en-US" b="1" cap="none" dirty="0" smtClean="0">
                <a:solidFill>
                  <a:srgbClr val="92D050"/>
                </a:solidFill>
              </a:rPr>
              <a:t>				background-color: white;</a:t>
            </a:r>
            <a:r>
              <a:rPr lang="en-US" b="1" cap="none" dirty="0">
                <a:solidFill>
                  <a:srgbClr val="92D050"/>
                </a:solidFill>
              </a:rPr>
              <a:t>				</a:t>
            </a:r>
            <a:endParaRPr lang="en-US" b="1" cap="none" dirty="0" smtClean="0">
              <a:solidFill>
                <a:srgbClr val="92D050"/>
              </a:solidFill>
            </a:endParaRPr>
          </a:p>
          <a:p>
            <a:r>
              <a:rPr lang="en-US" b="1" cap="none" dirty="0" smtClean="0">
                <a:solidFill>
                  <a:srgbClr val="92D050"/>
                </a:solidFill>
              </a:rPr>
              <a:t>				padding: 1em;</a:t>
            </a:r>
          </a:p>
          <a:p>
            <a:r>
              <a:rPr lang="en-US" b="1" cap="none" dirty="0">
                <a:solidFill>
                  <a:srgbClr val="92D050"/>
                </a:solidFill>
              </a:rPr>
              <a:t>	</a:t>
            </a:r>
            <a:r>
              <a:rPr lang="en-US" b="1" cap="none" dirty="0" smtClean="0">
                <a:solidFill>
                  <a:srgbClr val="92D050"/>
                </a:solidFill>
              </a:rPr>
              <a:t>			border-radius</a:t>
            </a:r>
            <a:r>
              <a:rPr lang="en-US" b="1" cap="none" dirty="0">
                <a:solidFill>
                  <a:srgbClr val="92D050"/>
                </a:solidFill>
              </a:rPr>
              <a:t>: 15px;</a:t>
            </a:r>
          </a:p>
          <a:p>
            <a:r>
              <a:rPr lang="en-US" b="1" cap="none" dirty="0">
                <a:solidFill>
                  <a:srgbClr val="92D050"/>
                </a:solidFill>
              </a:rPr>
              <a:t>			}</a:t>
            </a:r>
          </a:p>
          <a:p>
            <a:r>
              <a:rPr lang="en-US" b="1" cap="none" dirty="0">
                <a:solidFill>
                  <a:srgbClr val="92D050"/>
                </a:solidFill>
              </a:rPr>
              <a:t>		&lt;/style&gt;</a:t>
            </a:r>
          </a:p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	&lt;/head&gt;</a:t>
            </a:r>
          </a:p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	&lt;body&gt;</a:t>
            </a:r>
          </a:p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		&lt;h1&gt;My CSS web page!&lt;/h1&gt;</a:t>
            </a:r>
          </a:p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		</a:t>
            </a:r>
            <a:r>
              <a:rPr lang="en-US" cap="none" dirty="0" smtClean="0">
                <a:solidFill>
                  <a:schemeClr val="tx1">
                    <a:lumMod val="95000"/>
                  </a:schemeClr>
                </a:solidFill>
              </a:rPr>
              <a:t>&lt;span id=“fact”&gt;Chuck </a:t>
            </a: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Norris can make a vegetarian ham sandwich</a:t>
            </a:r>
            <a:r>
              <a:rPr lang="en-US" cap="none" dirty="0" smtClean="0">
                <a:solidFill>
                  <a:schemeClr val="tx1">
                    <a:lumMod val="95000"/>
                  </a:schemeClr>
                </a:solidFill>
              </a:rPr>
              <a:t>.&lt;/span&gt;</a:t>
            </a:r>
            <a:endParaRPr lang="en-US" cap="none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	&lt;/body&gt;</a:t>
            </a:r>
          </a:p>
          <a:p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&lt;/html&gt;</a:t>
            </a:r>
            <a:endParaRPr lang="en-US" cap="none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159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333922" y="1283901"/>
            <a:ext cx="7999315" cy="3163026"/>
          </a:xfrm>
        </p:spPr>
        <p:txBody>
          <a:bodyPr/>
          <a:lstStyle/>
          <a:p>
            <a:r>
              <a:rPr lang="en-US" dirty="0" smtClean="0"/>
              <a:t>Last module: </a:t>
            </a:r>
            <a:br>
              <a:rPr lang="en-US" dirty="0" smtClean="0"/>
            </a:br>
            <a:r>
              <a:rPr lang="en-US" dirty="0" smtClean="0"/>
              <a:t>Media queries </a:t>
            </a:r>
            <a:r>
              <a:rPr lang="en-US" dirty="0" smtClean="0">
                <a:sym typeface="Wingdings" panose="05000000000000000000" pitchFamily="2" charset="2"/>
              </a:rPr>
              <a:t> Adaptive/Responsive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0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/>
          <p:nvPr/>
        </p:nvSpPr>
        <p:spPr>
          <a:xfrm>
            <a:off x="1518249" y="1639019"/>
            <a:ext cx="8988725" cy="47517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Adaptive/Responsive Web Design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08" y="3458597"/>
            <a:ext cx="3456384" cy="261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70" y="3473199"/>
            <a:ext cx="1992218" cy="2424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652" y="3471500"/>
            <a:ext cx="1296144" cy="2412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4470" r="63988" b="10797"/>
          <a:stretch/>
        </p:blipFill>
        <p:spPr bwMode="auto">
          <a:xfrm>
            <a:off x="2037916" y="2052918"/>
            <a:ext cx="1728191" cy="12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2" t="28279" r="28339" b="26361"/>
          <a:stretch/>
        </p:blipFill>
        <p:spPr bwMode="auto">
          <a:xfrm>
            <a:off x="6574420" y="2108531"/>
            <a:ext cx="960678" cy="12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t="40736" r="5753" b="41513"/>
          <a:stretch/>
        </p:blipFill>
        <p:spPr bwMode="auto">
          <a:xfrm>
            <a:off x="9109687" y="2389565"/>
            <a:ext cx="417060" cy="58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5" t="34045" r="43939" b="32892"/>
          <a:stretch/>
        </p:blipFill>
        <p:spPr bwMode="auto">
          <a:xfrm>
            <a:off x="3986523" y="2185635"/>
            <a:ext cx="1435769" cy="9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81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2"/>
          <p:cNvSpPr/>
          <p:nvPr/>
        </p:nvSpPr>
        <p:spPr>
          <a:xfrm>
            <a:off x="1518249" y="1639019"/>
            <a:ext cx="8988725" cy="47517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Adaptive/Responsive Web Design</a:t>
            </a:r>
          </a:p>
        </p:txBody>
      </p:sp>
      <p:pic>
        <p:nvPicPr>
          <p:cNvPr id="4" name="Picture 6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t="24470" r="5611" b="10797"/>
          <a:stretch/>
        </p:blipFill>
        <p:spPr bwMode="auto">
          <a:xfrm>
            <a:off x="2452261" y="3103581"/>
            <a:ext cx="698785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6"/>
          <p:cNvCxnSpPr/>
          <p:nvPr/>
        </p:nvCxnSpPr>
        <p:spPr bwMode="auto">
          <a:xfrm>
            <a:off x="2452261" y="2887557"/>
            <a:ext cx="6987857" cy="0"/>
          </a:xfrm>
          <a:prstGeom prst="straightConnector1">
            <a:avLst/>
          </a:prstGeom>
          <a:solidFill>
            <a:srgbClr val="CCCC99"/>
          </a:solidFill>
          <a:ln w="254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  <p:cxnSp>
        <p:nvCxnSpPr>
          <p:cNvPr id="6" name="Straight Arrow Connector 8"/>
          <p:cNvCxnSpPr/>
          <p:nvPr/>
        </p:nvCxnSpPr>
        <p:spPr bwMode="auto">
          <a:xfrm>
            <a:off x="2452261" y="5191813"/>
            <a:ext cx="2526442" cy="0"/>
          </a:xfrm>
          <a:prstGeom prst="straightConnector1">
            <a:avLst/>
          </a:prstGeom>
          <a:solidFill>
            <a:srgbClr val="CCCC99"/>
          </a:solidFill>
          <a:ln w="254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  <p:cxnSp>
        <p:nvCxnSpPr>
          <p:cNvPr id="7" name="Straight Arrow Connector 10"/>
          <p:cNvCxnSpPr/>
          <p:nvPr/>
        </p:nvCxnSpPr>
        <p:spPr bwMode="auto">
          <a:xfrm>
            <a:off x="5119638" y="5191813"/>
            <a:ext cx="2595369" cy="0"/>
          </a:xfrm>
          <a:prstGeom prst="straightConnector1">
            <a:avLst/>
          </a:prstGeom>
          <a:solidFill>
            <a:srgbClr val="CCCC99"/>
          </a:solidFill>
          <a:ln w="254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  <p:cxnSp>
        <p:nvCxnSpPr>
          <p:cNvPr id="8" name="Straight Arrow Connector 11"/>
          <p:cNvCxnSpPr/>
          <p:nvPr/>
        </p:nvCxnSpPr>
        <p:spPr bwMode="auto">
          <a:xfrm>
            <a:off x="7855942" y="5191813"/>
            <a:ext cx="1584176" cy="0"/>
          </a:xfrm>
          <a:prstGeom prst="straightConnector1">
            <a:avLst/>
          </a:prstGeom>
          <a:solidFill>
            <a:srgbClr val="CCCC99"/>
          </a:solidFill>
          <a:ln w="254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  <p:cxnSp>
        <p:nvCxnSpPr>
          <p:cNvPr id="9" name="Straight Connector 15"/>
          <p:cNvCxnSpPr/>
          <p:nvPr/>
        </p:nvCxnSpPr>
        <p:spPr bwMode="auto">
          <a:xfrm flipV="1">
            <a:off x="5047630" y="3175589"/>
            <a:ext cx="0" cy="2088232"/>
          </a:xfrm>
          <a:prstGeom prst="line">
            <a:avLst/>
          </a:prstGeom>
          <a:solidFill>
            <a:srgbClr val="CCCC99"/>
          </a:solidFill>
          <a:ln w="3175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  <p:cxnSp>
        <p:nvCxnSpPr>
          <p:cNvPr id="10" name="Straight Connector 16"/>
          <p:cNvCxnSpPr/>
          <p:nvPr/>
        </p:nvCxnSpPr>
        <p:spPr bwMode="auto">
          <a:xfrm flipV="1">
            <a:off x="7783934" y="3175589"/>
            <a:ext cx="0" cy="2088232"/>
          </a:xfrm>
          <a:prstGeom prst="line">
            <a:avLst/>
          </a:prstGeom>
          <a:solidFill>
            <a:srgbClr val="CCCC99"/>
          </a:solidFill>
          <a:ln w="3175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  <p:sp>
        <p:nvSpPr>
          <p:cNvPr id="11" name="TextBox 17"/>
          <p:cNvSpPr txBox="1"/>
          <p:nvPr/>
        </p:nvSpPr>
        <p:spPr>
          <a:xfrm>
            <a:off x="2383334" y="2415439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Segoe UI Light" pitchFamily="34" charset="0"/>
              </a:rPr>
              <a:t>Responsive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Segoe UI Light" pitchFamily="34" charset="0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2383334" y="5263821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Segoe UI Light" pitchFamily="34" charset="0"/>
              </a:rPr>
              <a:t>Adaptive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5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à coins arrondis 14"/>
          <p:cNvSpPr/>
          <p:nvPr/>
        </p:nvSpPr>
        <p:spPr>
          <a:xfrm>
            <a:off x="1103313" y="1475115"/>
            <a:ext cx="9403662" cy="498465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Adaptive/Responsive Web Design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39" y="3080781"/>
            <a:ext cx="3456384" cy="261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701" y="3095383"/>
            <a:ext cx="1992218" cy="2424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983" y="3093684"/>
            <a:ext cx="1296144" cy="2412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4470" r="63988" b="10797"/>
          <a:stretch/>
        </p:blipFill>
        <p:spPr bwMode="auto">
          <a:xfrm>
            <a:off x="1750248" y="1675102"/>
            <a:ext cx="1728191" cy="12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2" t="28279" r="28339" b="26361"/>
          <a:stretch/>
        </p:blipFill>
        <p:spPr bwMode="auto">
          <a:xfrm>
            <a:off x="6286751" y="1730715"/>
            <a:ext cx="960678" cy="12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t="40736" r="5753" b="41513"/>
          <a:stretch/>
        </p:blipFill>
        <p:spPr bwMode="auto">
          <a:xfrm>
            <a:off x="8822018" y="2011749"/>
            <a:ext cx="417060" cy="58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2"/>
          <p:cNvSpPr txBox="1"/>
          <p:nvPr/>
        </p:nvSpPr>
        <p:spPr>
          <a:xfrm>
            <a:off x="8302975" y="5995582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Segoe UI Light" pitchFamily="34" charset="0"/>
              </a:rPr>
              <a:t>Responsive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Segoe UI Light" pitchFamily="34" charset="0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4284202" y="5995582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Segoe UI Light" pitchFamily="34" charset="0"/>
              </a:rPr>
              <a:t>Adaptive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Segoe UI Light" pitchFamily="34" charset="0"/>
            </a:endParaRPr>
          </a:p>
        </p:txBody>
      </p:sp>
      <p:cxnSp>
        <p:nvCxnSpPr>
          <p:cNvPr id="12" name="Straight Arrow Connector 24"/>
          <p:cNvCxnSpPr/>
          <p:nvPr/>
        </p:nvCxnSpPr>
        <p:spPr bwMode="auto">
          <a:xfrm>
            <a:off x="1640694" y="5923574"/>
            <a:ext cx="6374249" cy="0"/>
          </a:xfrm>
          <a:prstGeom prst="straightConnector1">
            <a:avLst/>
          </a:prstGeom>
          <a:solidFill>
            <a:srgbClr val="CCCC99"/>
          </a:solidFill>
          <a:ln w="254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  <p:cxnSp>
        <p:nvCxnSpPr>
          <p:cNvPr id="13" name="Straight Arrow Connector 25"/>
          <p:cNvCxnSpPr/>
          <p:nvPr/>
        </p:nvCxnSpPr>
        <p:spPr bwMode="auto">
          <a:xfrm>
            <a:off x="8201806" y="5924249"/>
            <a:ext cx="1541329" cy="7585"/>
          </a:xfrm>
          <a:prstGeom prst="straightConnector1">
            <a:avLst/>
          </a:prstGeom>
          <a:solidFill>
            <a:srgbClr val="CCCC99"/>
          </a:solidFill>
          <a:ln w="2540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  <p:pic>
        <p:nvPicPr>
          <p:cNvPr id="14" name="Picture 6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5" t="34045" r="43939" b="32892"/>
          <a:stretch/>
        </p:blipFill>
        <p:spPr bwMode="auto">
          <a:xfrm>
            <a:off x="3622455" y="1827389"/>
            <a:ext cx="1435769" cy="9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7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666231" y="2544795"/>
            <a:ext cx="5175849" cy="162176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A/RWD - Principles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First (new developments)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to keep JavaScript unobtrusive </a:t>
            </a:r>
          </a:p>
          <a:p>
            <a:r>
              <a:rPr lang="en-US" dirty="0"/>
              <a:t>Progressive enhancement</a:t>
            </a:r>
            <a:br>
              <a:rPr lang="en-US" dirty="0"/>
            </a:br>
            <a:r>
              <a:rPr lang="en-US" sz="1600" dirty="0"/>
              <a:t>no graceful degradation</a:t>
            </a:r>
          </a:p>
          <a:p>
            <a:r>
              <a:rPr lang="en-US" dirty="0"/>
              <a:t>All content must be displayed on all devices.</a:t>
            </a:r>
            <a:br>
              <a:rPr lang="en-US" dirty="0"/>
            </a:br>
            <a:r>
              <a:rPr lang="en-US" sz="1600" dirty="0"/>
              <a:t>Yep, we will try </a:t>
            </a:r>
            <a:r>
              <a:rPr lang="en-US" sz="1600" dirty="0" smtClean="0">
                <a:sym typeface="Wingdings" panose="05000000000000000000" pitchFamily="2" charset="2"/>
              </a:rPr>
              <a:t></a:t>
            </a:r>
            <a:endParaRPr lang="en-US" sz="1600" dirty="0"/>
          </a:p>
        </p:txBody>
      </p:sp>
      <p:pic>
        <p:nvPicPr>
          <p:cNvPr id="4" name="Picture 6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4470" r="63988" b="10797"/>
          <a:stretch/>
        </p:blipFill>
        <p:spPr bwMode="auto">
          <a:xfrm>
            <a:off x="6701199" y="2705672"/>
            <a:ext cx="1728191" cy="12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2" t="28279" r="28339" b="26361"/>
          <a:stretch/>
        </p:blipFill>
        <p:spPr bwMode="auto">
          <a:xfrm>
            <a:off x="5045015" y="2737965"/>
            <a:ext cx="960678" cy="12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le-webmarketeur.com/wp-content/uploads/2012/07/responsive-templates.jpg?25a3a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t="40736" r="5753" b="41513"/>
          <a:stretch/>
        </p:blipFill>
        <p:spPr bwMode="auto">
          <a:xfrm>
            <a:off x="3964895" y="3018360"/>
            <a:ext cx="417060" cy="58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8"/>
          <p:cNvCxnSpPr/>
          <p:nvPr/>
        </p:nvCxnSpPr>
        <p:spPr bwMode="auto">
          <a:xfrm flipV="1">
            <a:off x="4381955" y="3336093"/>
            <a:ext cx="591052" cy="4487"/>
          </a:xfrm>
          <a:prstGeom prst="straightConnector1">
            <a:avLst/>
          </a:prstGeom>
          <a:solidFill>
            <a:srgbClr val="CCCC99"/>
          </a:solidFill>
          <a:ln w="381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  <p:cxnSp>
        <p:nvCxnSpPr>
          <p:cNvPr id="8" name="Straight Arrow Connector 9"/>
          <p:cNvCxnSpPr/>
          <p:nvPr/>
        </p:nvCxnSpPr>
        <p:spPr bwMode="auto">
          <a:xfrm flipV="1">
            <a:off x="6048866" y="3312134"/>
            <a:ext cx="591052" cy="4487"/>
          </a:xfrm>
          <a:prstGeom prst="straightConnector1">
            <a:avLst/>
          </a:prstGeom>
          <a:solidFill>
            <a:srgbClr val="CCCC99"/>
          </a:solidFill>
          <a:ln w="3810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0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7"/>
          <p:cNvSpPr/>
          <p:nvPr/>
        </p:nvSpPr>
        <p:spPr>
          <a:xfrm>
            <a:off x="5779698" y="1853247"/>
            <a:ext cx="4364966" cy="30034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A/RWD - Principles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Fluid (proportion-based) grids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Relative </a:t>
            </a:r>
            <a:r>
              <a:rPr lang="en-US" dirty="0"/>
              <a:t>units</a:t>
            </a:r>
            <a:br>
              <a:rPr lang="en-US" dirty="0"/>
            </a:br>
            <a:r>
              <a:rPr lang="en-US" sz="1600" dirty="0"/>
              <a:t>percentages or EMs</a:t>
            </a:r>
          </a:p>
          <a:p>
            <a:r>
              <a:rPr lang="en-US" dirty="0"/>
              <a:t>Flexible images</a:t>
            </a:r>
            <a:br>
              <a:rPr lang="en-US" dirty="0"/>
            </a:br>
            <a:r>
              <a:rPr lang="en-US" sz="1600" dirty="0"/>
              <a:t>max-width: 100%;, media query, Responsive Images (W3C/WHATWG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4" name="Picture 4" descr="https://s3.amazonaws.com/gabardine_assets/burro/Image1_60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964" y="2007296"/>
            <a:ext cx="4032448" cy="26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 bwMode="auto">
          <a:xfrm>
            <a:off x="5240575" y="2397994"/>
            <a:ext cx="752144" cy="305894"/>
          </a:xfrm>
          <a:custGeom>
            <a:avLst/>
            <a:gdLst>
              <a:gd name="connsiteX0" fmla="*/ 0 w 1114926"/>
              <a:gd name="connsiteY0" fmla="*/ 0 h 962526"/>
              <a:gd name="connsiteX1" fmla="*/ 417095 w 1114926"/>
              <a:gd name="connsiteY1" fmla="*/ 770021 h 962526"/>
              <a:gd name="connsiteX2" fmla="*/ 1114926 w 1114926"/>
              <a:gd name="connsiteY2" fmla="*/ 962526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926" h="962526">
                <a:moveTo>
                  <a:pt x="0" y="0"/>
                </a:moveTo>
                <a:cubicBezTo>
                  <a:pt x="115637" y="304800"/>
                  <a:pt x="231274" y="609600"/>
                  <a:pt x="417095" y="770021"/>
                </a:cubicBezTo>
                <a:cubicBezTo>
                  <a:pt x="602916" y="930442"/>
                  <a:pt x="895684" y="930442"/>
                  <a:pt x="1114926" y="962526"/>
                </a:cubicBez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" name="Picture 6" descr="the title are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68" y="3081764"/>
            <a:ext cx="3634028" cy="827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 bwMode="auto">
          <a:xfrm>
            <a:off x="5052200" y="2467003"/>
            <a:ext cx="153871" cy="497306"/>
          </a:xfrm>
          <a:custGeom>
            <a:avLst/>
            <a:gdLst>
              <a:gd name="connsiteX0" fmla="*/ 64168 w 153871"/>
              <a:gd name="connsiteY0" fmla="*/ 0 h 497306"/>
              <a:gd name="connsiteX1" fmla="*/ 152400 w 153871"/>
              <a:gd name="connsiteY1" fmla="*/ 224590 h 497306"/>
              <a:gd name="connsiteX2" fmla="*/ 0 w 153871"/>
              <a:gd name="connsiteY2" fmla="*/ 497306 h 49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71" h="497306">
                <a:moveTo>
                  <a:pt x="64168" y="0"/>
                </a:moveTo>
                <a:cubicBezTo>
                  <a:pt x="113631" y="70853"/>
                  <a:pt x="163095" y="141706"/>
                  <a:pt x="152400" y="224590"/>
                </a:cubicBezTo>
                <a:cubicBezTo>
                  <a:pt x="141705" y="307474"/>
                  <a:pt x="37431" y="441159"/>
                  <a:pt x="0" y="497306"/>
                </a:cubicBezTo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3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&lt;picture</a:t>
            </a:r>
            <a:r>
              <a:rPr lang="en-US" sz="1800" dirty="0" smtClean="0"/>
              <a:t>&gt;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&lt;</a:t>
            </a:r>
            <a:r>
              <a:rPr lang="en-US" sz="1800" dirty="0"/>
              <a:t>source media="(min-width: 45em)" </a:t>
            </a:r>
            <a:r>
              <a:rPr lang="en-US" sz="1800" dirty="0" err="1"/>
              <a:t>srcset</a:t>
            </a:r>
            <a:r>
              <a:rPr lang="en-US" sz="1800" dirty="0"/>
              <a:t>="large-1.jpg 1x, large-2.jpg 2x"&gt;</a:t>
            </a:r>
          </a:p>
          <a:p>
            <a:pPr marL="0" indent="0">
              <a:buNone/>
            </a:pPr>
            <a:r>
              <a:rPr lang="en-US" sz="1800" dirty="0" smtClean="0"/>
              <a:t>	&lt;</a:t>
            </a:r>
            <a:r>
              <a:rPr lang="en-US" sz="1800" dirty="0"/>
              <a:t>source media="(min-width: 18em)" </a:t>
            </a:r>
            <a:r>
              <a:rPr lang="en-US" sz="1800" dirty="0" err="1"/>
              <a:t>srcset</a:t>
            </a:r>
            <a:r>
              <a:rPr lang="en-US" sz="1800" dirty="0"/>
              <a:t>="med-1.jpg 1x, med-2.jpg 2x"&gt;</a:t>
            </a:r>
          </a:p>
          <a:p>
            <a:pPr marL="0" indent="0">
              <a:buNone/>
            </a:pPr>
            <a:r>
              <a:rPr lang="en-US" sz="1800" dirty="0" smtClean="0"/>
              <a:t>	&lt;</a:t>
            </a:r>
            <a:r>
              <a:rPr lang="en-US" sz="1800" dirty="0"/>
              <a:t>source </a:t>
            </a:r>
            <a:r>
              <a:rPr lang="en-US" sz="1800" dirty="0" err="1"/>
              <a:t>srcset</a:t>
            </a:r>
            <a:r>
              <a:rPr lang="en-US" sz="1800" dirty="0"/>
              <a:t>="small-1.jpg 1x, small-2.jpg 2x"&gt;</a:t>
            </a:r>
          </a:p>
          <a:p>
            <a:pPr marL="0" indent="0">
              <a:buNone/>
            </a:pPr>
            <a:r>
              <a:rPr lang="en-US" sz="1800" dirty="0" smtClean="0"/>
              <a:t>	&lt;</a:t>
            </a:r>
            <a:r>
              <a:rPr lang="en-US" sz="1800" dirty="0" err="1"/>
              <a:t>img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="small-1.jpg" alt="my alt-text" width="200" height="100"&gt;</a:t>
            </a:r>
          </a:p>
          <a:p>
            <a:pPr marL="0" indent="0">
              <a:buNone/>
            </a:pPr>
            <a:r>
              <a:rPr lang="en-US" sz="1800" dirty="0"/>
              <a:t>&lt;/picture&gt;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70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2078966" y="2346385"/>
            <a:ext cx="7504981" cy="263968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solutions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753496"/>
              </p:ext>
            </p:extLst>
          </p:nvPr>
        </p:nvGraphicFramePr>
        <p:xfrm>
          <a:off x="2355012" y="2587923"/>
          <a:ext cx="6984052" cy="2174454"/>
        </p:xfrm>
        <a:graphic>
          <a:graphicData uri="http://schemas.openxmlformats.org/drawingml/2006/table">
            <a:tbl>
              <a:tblPr/>
              <a:tblGrid>
                <a:gridCol w="1942465"/>
                <a:gridCol w="1738850"/>
                <a:gridCol w="1701410"/>
                <a:gridCol w="1601327"/>
              </a:tblGrid>
              <a:tr h="42403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Native Application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Hybrid application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Responsive Design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985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+mj-lt"/>
                        </a:rPr>
                        <a:t>Dev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 costs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●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985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UX/User interaction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985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Device access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985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>
                          <a:effectLst/>
                          <a:latin typeface="+mj-lt"/>
                        </a:rPr>
                        <a:t>Maintenance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985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Store </a:t>
                      </a:r>
                      <a:r>
                        <a:rPr lang="en-US" sz="1600" u="none" strike="noStrike" dirty="0" err="1">
                          <a:effectLst/>
                          <a:latin typeface="+mj-lt"/>
                        </a:rPr>
                        <a:t>disponibility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985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Needed skills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94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 type="text/</a:t>
            </a:r>
            <a:r>
              <a:rPr lang="en-US" dirty="0" err="1"/>
              <a:t>css</a:t>
            </a:r>
            <a:r>
              <a:rPr lang="en-US" dirty="0"/>
              <a:t>" media="print" </a:t>
            </a:r>
            <a:r>
              <a:rPr lang="en-US" dirty="0" err="1"/>
              <a:t>href</a:t>
            </a:r>
            <a:r>
              <a:rPr lang="en-US" dirty="0"/>
              <a:t>="serif.css</a:t>
            </a:r>
            <a:r>
              <a:rPr lang="en-US" dirty="0" smtClean="0"/>
              <a:t>"&gt;</a:t>
            </a:r>
          </a:p>
          <a:p>
            <a:r>
              <a:rPr lang="en-US" dirty="0"/>
              <a:t>@import </a:t>
            </a:r>
            <a:r>
              <a:rPr lang="en-US" dirty="0" err="1"/>
              <a:t>url</a:t>
            </a:r>
            <a:r>
              <a:rPr lang="en-US" dirty="0"/>
              <a:t>(color.css) screen and (color</a:t>
            </a:r>
            <a:r>
              <a:rPr lang="en-US" dirty="0" smtClean="0"/>
              <a:t>);</a:t>
            </a:r>
          </a:p>
          <a:p>
            <a:r>
              <a:rPr lang="en-US" dirty="0"/>
              <a:t>@media screen and (min-width: 400px) and (max-width: 700px) </a:t>
            </a:r>
            <a:r>
              <a:rPr lang="en-US" dirty="0" smtClean="0"/>
              <a:t>{…}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92D050"/>
                </a:solidFill>
              </a:rPr>
              <a:t>Medias types</a:t>
            </a:r>
            <a:r>
              <a:rPr lang="en-US" dirty="0" smtClean="0"/>
              <a:t>:  all, aural, braille, handheld, print, projection, screen, </a:t>
            </a:r>
            <a:r>
              <a:rPr lang="en-US" dirty="0" err="1" smtClean="0"/>
              <a:t>tty</a:t>
            </a:r>
            <a:r>
              <a:rPr lang="en-US" dirty="0" smtClean="0"/>
              <a:t>, </a:t>
            </a:r>
            <a:r>
              <a:rPr lang="en-US" dirty="0" err="1" smtClean="0"/>
              <a:t>tv</a:t>
            </a:r>
            <a:r>
              <a:rPr lang="en-US" dirty="0" smtClean="0"/>
              <a:t>, speech</a:t>
            </a:r>
            <a:endParaRPr lang="en-US" dirty="0"/>
          </a:p>
          <a:p>
            <a:endParaRPr lang="en-US" dirty="0"/>
          </a:p>
          <a:p>
            <a:r>
              <a:rPr lang="en-US" b="1" dirty="0" smtClean="0">
                <a:solidFill>
                  <a:srgbClr val="92D050"/>
                </a:solidFill>
              </a:rPr>
              <a:t>Media capabilities</a:t>
            </a:r>
            <a:r>
              <a:rPr lang="en-US" dirty="0" smtClean="0"/>
              <a:t>: </a:t>
            </a:r>
            <a:r>
              <a:rPr lang="en-US" dirty="0"/>
              <a:t>width, height, device-width, device-height, orientation, aspect-ratio, device-aspect-ratio, color, </a:t>
            </a:r>
            <a:r>
              <a:rPr lang="en-US" dirty="0" smtClean="0"/>
              <a:t>color-index</a:t>
            </a:r>
            <a:r>
              <a:rPr lang="en-US" dirty="0"/>
              <a:t>, monochrome, </a:t>
            </a:r>
            <a:r>
              <a:rPr lang="en-US" dirty="0" smtClean="0"/>
              <a:t>resolution, scan, grid</a:t>
            </a:r>
          </a:p>
          <a:p>
            <a:pPr lvl="1"/>
            <a:r>
              <a:rPr lang="en-US" dirty="0"/>
              <a:t>&lt;meta name="viewport" content="width=device-width, initial-scale=1.0, user-scalable=yes</a:t>
            </a:r>
            <a:r>
              <a:rPr lang="en-US" dirty="0" smtClean="0"/>
              <a:t>"&gt;</a:t>
            </a:r>
          </a:p>
          <a:p>
            <a:endParaRPr lang="en-US" dirty="0"/>
          </a:p>
          <a:p>
            <a:r>
              <a:rPr lang="en-US" dirty="0" smtClean="0"/>
              <a:t>Compatibility: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://caniuse.com/#feat=css-mediaqueries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55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197228" y="2370826"/>
            <a:ext cx="2712527" cy="872706"/>
          </a:xfrm>
        </p:spPr>
        <p:txBody>
          <a:bodyPr/>
          <a:lstStyle/>
          <a:p>
            <a:r>
              <a:rPr lang="en-US" dirty="0" smtClean="0"/>
              <a:t>Let’s 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7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Within the HTML markup (&lt;style type="text/</a:t>
            </a:r>
            <a:r>
              <a:rPr lang="en-US" dirty="0" err="1"/>
              <a:t>css</a:t>
            </a:r>
            <a:r>
              <a:rPr lang="en-US" dirty="0"/>
              <a:t>"&gt;…&lt;/style&gt;)</a:t>
            </a:r>
          </a:p>
          <a:p>
            <a:pPr lvl="1"/>
            <a:r>
              <a:rPr lang="en-US" dirty="0"/>
              <a:t>Link to CSS file (&lt;link type="text/</a:t>
            </a:r>
            <a:r>
              <a:rPr lang="en-US" dirty="0" err="1"/>
              <a:t>css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=“style.css"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 smtClean="0"/>
              <a:t>"&gt;)</a:t>
            </a:r>
          </a:p>
          <a:p>
            <a:pPr lvl="1"/>
            <a:r>
              <a:rPr lang="en-US" dirty="0" smtClean="0"/>
              <a:t>Into the DOM: (&lt;div style=“…”&gt;&lt;/div&gt;)</a:t>
            </a:r>
            <a:endParaRPr lang="en-US" dirty="0"/>
          </a:p>
          <a:p>
            <a:r>
              <a:rPr lang="en-US" dirty="0"/>
              <a:t>Attributes: media, scoped </a:t>
            </a:r>
            <a:r>
              <a:rPr lang="en-US" dirty="0" smtClean="0"/>
              <a:t>(</a:t>
            </a:r>
            <a:r>
              <a:rPr lang="en-US" strike="sngStrike" dirty="0" smtClean="0"/>
              <a:t>link</a:t>
            </a:r>
            <a:r>
              <a:rPr lang="en-US" dirty="0" smtClean="0"/>
              <a:t>, HTML5</a:t>
            </a:r>
            <a:r>
              <a:rPr lang="en-US" dirty="0"/>
              <a:t>, Boolean, only for parent element and child elements, not supported yet) and </a:t>
            </a:r>
            <a:r>
              <a:rPr lang="en-US" dirty="0" smtClean="0"/>
              <a:t>type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Style sheet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rules/rule-set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selector(s) + declaration block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Selectors</a:t>
            </a:r>
            <a:r>
              <a:rPr lang="en-US" dirty="0" smtClean="0"/>
              <a:t>: </a:t>
            </a:r>
            <a:r>
              <a:rPr lang="en-US" dirty="0" smtClean="0"/>
              <a:t>tag, </a:t>
            </a:r>
            <a:r>
              <a:rPr lang="en-US" dirty="0"/>
              <a:t>id, class, relative position, pseudo-class </a:t>
            </a:r>
            <a:r>
              <a:rPr lang="en-US" dirty="0" smtClean="0"/>
              <a:t>(:link, :</a:t>
            </a:r>
            <a:r>
              <a:rPr lang="en-US" dirty="0"/>
              <a:t>hover), pseudo-element </a:t>
            </a:r>
            <a:r>
              <a:rPr lang="en-US" dirty="0"/>
              <a:t>(address sub-parts of elements, </a:t>
            </a:r>
            <a:r>
              <a:rPr lang="en-US" dirty="0" smtClean="0"/>
              <a:t>:first-letter, :before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6840747" y="3752494"/>
            <a:ext cx="3735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&lt;section&gt;</a:t>
            </a:r>
          </a:p>
          <a:p>
            <a:r>
              <a:rPr lang="en-US" sz="1400" dirty="0" smtClean="0"/>
              <a:t>	&lt;</a:t>
            </a:r>
            <a:r>
              <a:rPr lang="en-US" sz="1400" dirty="0"/>
              <a:t>style </a:t>
            </a:r>
            <a:r>
              <a:rPr lang="en-US" sz="1400" b="1" dirty="0">
                <a:solidFill>
                  <a:srgbClr val="92D050"/>
                </a:solidFill>
              </a:rPr>
              <a:t>scoped</a:t>
            </a:r>
            <a:r>
              <a:rPr lang="en-US" sz="1400" dirty="0"/>
              <a:t>&gt;</a:t>
            </a:r>
          </a:p>
          <a:p>
            <a:r>
              <a:rPr lang="en-US" sz="1400" dirty="0" smtClean="0"/>
              <a:t>		p </a:t>
            </a:r>
            <a:r>
              <a:rPr lang="en-US" sz="1400" dirty="0"/>
              <a:t>{ color: red; }</a:t>
            </a:r>
          </a:p>
          <a:p>
            <a:r>
              <a:rPr lang="en-US" sz="1400" dirty="0" smtClean="0"/>
              <a:t>	&lt;/</a:t>
            </a:r>
            <a:r>
              <a:rPr lang="en-US" sz="1400" dirty="0"/>
              <a:t>style&gt;</a:t>
            </a:r>
          </a:p>
          <a:p>
            <a:r>
              <a:rPr lang="en-US" sz="1400" dirty="0" smtClean="0"/>
              <a:t>	&lt;</a:t>
            </a:r>
            <a:r>
              <a:rPr lang="en-US" sz="1400" dirty="0"/>
              <a:t>h2&gt;How does it work?&lt;/h2&gt;</a:t>
            </a:r>
          </a:p>
          <a:p>
            <a:r>
              <a:rPr lang="en-US" sz="1400" dirty="0" smtClean="0"/>
              <a:t>&lt;/</a:t>
            </a:r>
            <a:r>
              <a:rPr lang="en-US" sz="1400" dirty="0"/>
              <a:t>section&gt;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83748" y="4317194"/>
            <a:ext cx="449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&lt;link </a:t>
            </a:r>
            <a:r>
              <a:rPr lang="en-US" sz="1400" dirty="0" err="1"/>
              <a:t>rel</a:t>
            </a:r>
            <a:r>
              <a:rPr lang="en-US" sz="1400" dirty="0"/>
              <a:t>="</a:t>
            </a:r>
            <a:r>
              <a:rPr lang="en-US" sz="1400" dirty="0" err="1"/>
              <a:t>stylesheet</a:t>
            </a:r>
            <a:r>
              <a:rPr lang="en-US" sz="1400" dirty="0"/>
              <a:t>" </a:t>
            </a:r>
            <a:r>
              <a:rPr lang="en-US" sz="1400" b="1" dirty="0">
                <a:solidFill>
                  <a:srgbClr val="92D050"/>
                </a:solidFill>
              </a:rPr>
              <a:t>media</a:t>
            </a:r>
            <a:r>
              <a:rPr lang="en-US" sz="1400" b="1" dirty="0" smtClean="0">
                <a:solidFill>
                  <a:srgbClr val="92D050"/>
                </a:solidFill>
              </a:rPr>
              <a:t>=“</a:t>
            </a:r>
            <a:r>
              <a:rPr lang="en-US" sz="1400" b="1" dirty="0" err="1" smtClean="0">
                <a:solidFill>
                  <a:srgbClr val="92D050"/>
                </a:solidFill>
              </a:rPr>
              <a:t>tv</a:t>
            </a:r>
            <a:r>
              <a:rPr lang="en-US" sz="1400" b="1" dirty="0" smtClean="0">
                <a:solidFill>
                  <a:srgbClr val="92D050"/>
                </a:solidFill>
              </a:rPr>
              <a:t>"</a:t>
            </a:r>
            <a:r>
              <a:rPr lang="en-US" sz="1400" dirty="0" smtClean="0"/>
              <a:t> </a:t>
            </a:r>
            <a:r>
              <a:rPr lang="en-US" sz="1400" dirty="0" err="1"/>
              <a:t>href</a:t>
            </a:r>
            <a:r>
              <a:rPr lang="en-US" sz="1400" dirty="0"/>
              <a:t>="small.css" /&gt;</a:t>
            </a:r>
          </a:p>
        </p:txBody>
      </p:sp>
    </p:spTree>
    <p:extLst>
      <p:ext uri="{BB962C8B-B14F-4D97-AF65-F5344CB8AC3E}">
        <p14:creationId xmlns:p14="http://schemas.microsoft.com/office/powerpoint/2010/main" val="233641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Chuck Norris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924349" y="4580603"/>
            <a:ext cx="5327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@media only screen and (</a:t>
            </a:r>
            <a:r>
              <a:rPr lang="en-US" b="1" dirty="0" smtClean="0">
                <a:solidFill>
                  <a:srgbClr val="92D050"/>
                </a:solidFill>
              </a:rPr>
              <a:t>max-width</a:t>
            </a:r>
            <a:r>
              <a:rPr lang="en-US" b="1" dirty="0">
                <a:solidFill>
                  <a:srgbClr val="92D050"/>
                </a:solidFill>
              </a:rPr>
              <a:t>: 480px) </a:t>
            </a:r>
            <a:r>
              <a:rPr lang="en-US" dirty="0"/>
              <a:t>{</a:t>
            </a:r>
          </a:p>
          <a:p>
            <a:r>
              <a:rPr lang="en-US" dirty="0"/>
              <a:t>	</a:t>
            </a:r>
            <a:r>
              <a:rPr lang="en-US" dirty="0" err="1"/>
              <a:t>div#wrapper</a:t>
            </a:r>
            <a:r>
              <a:rPr lang="en-US" dirty="0"/>
              <a:t> {</a:t>
            </a:r>
          </a:p>
          <a:p>
            <a:r>
              <a:rPr lang="en-US" dirty="0"/>
              <a:t>		width: 400px;</a:t>
            </a:r>
          </a:p>
          <a:p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29335" t="9781" r="9664" b="5701"/>
          <a:stretch/>
        </p:blipFill>
        <p:spPr>
          <a:xfrm>
            <a:off x="2682807" y="1879867"/>
            <a:ext cx="2682815" cy="20908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29204" t="10251" r="35769" b="5859"/>
          <a:stretch/>
        </p:blipFill>
        <p:spPr>
          <a:xfrm>
            <a:off x="5720699" y="1870834"/>
            <a:ext cx="1558716" cy="20998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l="29154" t="9959" r="52898" b="5856"/>
          <a:stretch/>
        </p:blipFill>
        <p:spPr>
          <a:xfrm>
            <a:off x="7668618" y="1879867"/>
            <a:ext cx="792463" cy="20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Chuck Norris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to find useful information:</a:t>
            </a:r>
          </a:p>
          <a:p>
            <a:pPr lvl="1"/>
            <a:r>
              <a:rPr lang="en-US" dirty="0">
                <a:hlinkClick r:id="rId2"/>
              </a:rPr>
              <a:t>http://mobile.smashingmagazine.com/2010/07/19/how-to-use-css3-media-queries-to-create-a-mobile-version-of-your-website/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http://www.w3.org/TR/css3-mediaqueries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developer.mozilla.org/en/docs/CSS/Media_queries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http://www.w3schools.com/css/css_mediatypes.asp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9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15745" y="2543354"/>
            <a:ext cx="3540663" cy="915838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6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[From W3C] Priorities/weights </a:t>
            </a:r>
            <a:r>
              <a:rPr lang="en-US" dirty="0"/>
              <a:t>are calculated and assigned to </a:t>
            </a:r>
            <a:r>
              <a:rPr lang="en-US" dirty="0" smtClean="0"/>
              <a:t>rules (! Media !):</a:t>
            </a:r>
          </a:p>
          <a:p>
            <a:pPr lvl="1"/>
            <a:r>
              <a:rPr lang="en-US" b="1" dirty="0" smtClean="0"/>
              <a:t>user </a:t>
            </a:r>
            <a:r>
              <a:rPr lang="en-US" b="1" dirty="0"/>
              <a:t>agent declarations</a:t>
            </a:r>
          </a:p>
          <a:p>
            <a:pPr lvl="1"/>
            <a:r>
              <a:rPr lang="en-US" dirty="0"/>
              <a:t>user normal </a:t>
            </a:r>
            <a:r>
              <a:rPr lang="en-US" dirty="0" smtClean="0"/>
              <a:t>declarations</a:t>
            </a:r>
            <a:endParaRPr lang="en-US" dirty="0"/>
          </a:p>
          <a:p>
            <a:pPr lvl="1"/>
            <a:r>
              <a:rPr lang="en-US" b="1" dirty="0"/>
              <a:t>author normal declarations</a:t>
            </a:r>
          </a:p>
          <a:p>
            <a:pPr lvl="1"/>
            <a:r>
              <a:rPr lang="en-US" b="1" dirty="0"/>
              <a:t>author important declarations</a:t>
            </a:r>
          </a:p>
          <a:p>
            <a:pPr lvl="1"/>
            <a:r>
              <a:rPr lang="en-US" dirty="0"/>
              <a:t>user important declarations</a:t>
            </a:r>
          </a:p>
          <a:p>
            <a:pPr lvl="1"/>
            <a:r>
              <a:rPr lang="en-US" dirty="0" smtClean="0"/>
              <a:t>If equal: </a:t>
            </a:r>
            <a:r>
              <a:rPr lang="en-US" b="1" dirty="0" smtClean="0"/>
              <a:t>specificity </a:t>
            </a:r>
            <a:r>
              <a:rPr lang="en-US" b="1" dirty="0"/>
              <a:t>of selector</a:t>
            </a:r>
            <a:r>
              <a:rPr lang="en-US" dirty="0"/>
              <a:t>: more specific selectors will override more general </a:t>
            </a:r>
            <a:r>
              <a:rPr lang="en-US" dirty="0" smtClean="0"/>
              <a:t>ones</a:t>
            </a:r>
            <a:endParaRPr lang="en-US" dirty="0"/>
          </a:p>
          <a:p>
            <a:pPr lvl="1"/>
            <a:r>
              <a:rPr lang="en-US" dirty="0"/>
              <a:t>Finally, </a:t>
            </a:r>
            <a:r>
              <a:rPr lang="en-US" dirty="0" smtClean="0"/>
              <a:t>the </a:t>
            </a:r>
            <a:r>
              <a:rPr lang="en-US" b="1" dirty="0"/>
              <a:t>latter specified</a:t>
            </a:r>
            <a:r>
              <a:rPr lang="en-US" dirty="0"/>
              <a:t> </a:t>
            </a:r>
            <a:r>
              <a:rPr lang="en-US" dirty="0" smtClean="0"/>
              <a:t>wins.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5111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        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{}  /* a=0 b=0 c=0 d=1 -&gt; specificity = 0,0,0,1 */</a:t>
            </a:r>
          </a:p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li:first-line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{}  /* a=0 b=0 c=0 d=2 -&gt; specificity = 0,0,0,2 */</a:t>
            </a:r>
          </a:p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         {}  /* a=0 b=0 c=0 d=2 -&gt; specificity = 0,0,0,2 */</a:t>
            </a:r>
          </a:p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ol+li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{}  /* a=0 b=0 c=0 d=3 -&gt; specificity = 0,0,0,3 */</a:t>
            </a:r>
          </a:p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li.red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{}  /* a=0 b=0 c=1 d=3 -&gt; specificity = 0,0,1,3 */</a:t>
            </a:r>
          </a:p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li.red.level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{}  /* a=0 b=0 c=2 d=1 -&gt; specificity = 0,0,2,1 */</a:t>
            </a:r>
          </a:p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x34y         {}  /* a=0 b=1 c=0 d=0 -&gt; specificity = 0,1,0,0 */</a:t>
            </a:r>
          </a:p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=""          /* a=1 b=0 c=0 d=0 -&gt; specificity = 1,0,0,0 */</a:t>
            </a:r>
          </a:p>
        </p:txBody>
      </p:sp>
    </p:spTree>
    <p:extLst>
      <p:ext uri="{BB962C8B-B14F-4D97-AF65-F5344CB8AC3E}">
        <p14:creationId xmlns:p14="http://schemas.microsoft.com/office/powerpoint/2010/main" val="79553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 Working Group</a:t>
            </a:r>
          </a:p>
          <a:p>
            <a:r>
              <a:rPr lang="en-US" dirty="0" smtClean="0"/>
              <a:t>Versions (Candidate Recommendations) </a:t>
            </a:r>
            <a:endParaRPr lang="en-US" dirty="0" smtClean="0"/>
          </a:p>
          <a:p>
            <a:pPr lvl="1"/>
            <a:r>
              <a:rPr lang="en-US" dirty="0" smtClean="0"/>
              <a:t>CSS1 </a:t>
            </a:r>
            <a:r>
              <a:rPr lang="en-US" dirty="0"/>
              <a:t>(</a:t>
            </a:r>
            <a:r>
              <a:rPr lang="en-US" dirty="0" smtClean="0"/>
              <a:t>1996</a:t>
            </a:r>
            <a:r>
              <a:rPr lang="en-US" dirty="0" smtClean="0"/>
              <a:t>), CSS2 </a:t>
            </a:r>
            <a:r>
              <a:rPr lang="en-US" dirty="0" smtClean="0"/>
              <a:t>(</a:t>
            </a:r>
            <a:r>
              <a:rPr lang="en-US" dirty="0" smtClean="0"/>
              <a:t>1998), CSS2.1 (2010)</a:t>
            </a:r>
          </a:p>
          <a:p>
            <a:pPr lvl="1"/>
            <a:r>
              <a:rPr lang="en-US" dirty="0" smtClean="0"/>
              <a:t>CSS3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split into modules</a:t>
            </a:r>
            <a:endParaRPr lang="en-US" dirty="0" smtClean="0"/>
          </a:p>
          <a:p>
            <a:pPr lvl="1"/>
            <a:r>
              <a:rPr lang="en-US" dirty="0" smtClean="0"/>
              <a:t>CSS4</a:t>
            </a:r>
            <a:endParaRPr lang="en-US" dirty="0" smtClean="0"/>
          </a:p>
        </p:txBody>
      </p:sp>
      <p:pic>
        <p:nvPicPr>
          <p:cNvPr id="1026" name="Picture 2" descr="File:Håkon Wium Li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1" t="6100" r="27963" b="50525"/>
          <a:stretch/>
        </p:blipFill>
        <p:spPr bwMode="auto">
          <a:xfrm>
            <a:off x="7379525" y="310550"/>
            <a:ext cx="1498751" cy="18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75402"/>
              </p:ext>
            </p:extLst>
          </p:nvPr>
        </p:nvGraphicFramePr>
        <p:xfrm>
          <a:off x="245917" y="4451230"/>
          <a:ext cx="7560988" cy="2194560"/>
        </p:xfrm>
        <a:graphic>
          <a:graphicData uri="http://schemas.openxmlformats.org/drawingml/2006/table">
            <a:tbl>
              <a:tblPr/>
              <a:tblGrid>
                <a:gridCol w="3780494"/>
                <a:gridCol w="3780494"/>
              </a:tblGrid>
              <a:tr h="352820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>
                          <a:effectLst/>
                        </a:rPr>
                        <a:t>Ab­bre­vi­a­tion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Full name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20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</a:rPr>
                        <a:t>WD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66E3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u="none" strike="noStrike" dirty="0">
                          <a:solidFill>
                            <a:schemeClr val="tx1"/>
                          </a:solidFill>
                          <a:effectLst/>
                        </a:rPr>
                        <a:t>Working Draft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20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3A66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u="none" strike="noStrike" dirty="0">
                          <a:solidFill>
                            <a:schemeClr val="tx1"/>
                          </a:solidFill>
                          <a:effectLst/>
                        </a:rPr>
                        <a:t>Last Call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20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CR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FD61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Candidate Recommendation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20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PR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72AC3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Proposed Recommendation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820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REC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309C4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Recommendation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[Photo: group photo in Lyon, France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60" y="2534637"/>
            <a:ext cx="4267526" cy="19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878276" y="15046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Håkon Wium 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1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CSS3-4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 n°1: CSS3 </a:t>
            </a:r>
            <a:r>
              <a:rPr lang="en-US" dirty="0"/>
              <a:t>is completely backwards </a:t>
            </a:r>
            <a:r>
              <a:rPr lang="en-US" dirty="0" smtClean="0"/>
              <a:t>compatible</a:t>
            </a:r>
          </a:p>
          <a:p>
            <a:r>
              <a:rPr lang="en-US" dirty="0" smtClean="0"/>
              <a:t>CSS3 Modules</a:t>
            </a:r>
            <a:r>
              <a:rPr lang="en-US" dirty="0" smtClean="0"/>
              <a:t>: </a:t>
            </a:r>
            <a:r>
              <a:rPr lang="en-US" dirty="0" smtClean="0"/>
              <a:t>Add </a:t>
            </a:r>
            <a:r>
              <a:rPr lang="en-US" dirty="0"/>
              <a:t>new capabilities or extends features defined in </a:t>
            </a:r>
            <a:r>
              <a:rPr lang="en-US" dirty="0" smtClean="0"/>
              <a:t>CSS2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fifty CSS modules </a:t>
            </a:r>
            <a:r>
              <a:rPr lang="en-US" dirty="0" smtClean="0"/>
              <a:t>published</a:t>
            </a:r>
          </a:p>
          <a:p>
            <a:pPr lvl="1"/>
            <a:r>
              <a:rPr lang="en-US" dirty="0" smtClean="0"/>
              <a:t>Actual </a:t>
            </a:r>
            <a:r>
              <a:rPr lang="en-US" dirty="0"/>
              <a:t>work: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www.w3.org/Style/CSS/current-work</a:t>
            </a: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b="1" dirty="0" smtClean="0"/>
              <a:t>Media Queries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4"/>
              </a:rPr>
              <a:t>http://www.w3.org/TR/css3-mediaqueries/</a:t>
            </a:r>
            <a:endParaRPr lang="en-US" dirty="0" smtClean="0"/>
          </a:p>
          <a:p>
            <a:pPr lvl="1"/>
            <a:r>
              <a:rPr lang="en-US" dirty="0"/>
              <a:t>Others: </a:t>
            </a:r>
            <a:r>
              <a:rPr lang="en-US" dirty="0" smtClean="0"/>
              <a:t>Selectors, </a:t>
            </a:r>
            <a:r>
              <a:rPr lang="en-US" dirty="0" smtClean="0"/>
              <a:t>Box Model, Backgrounds </a:t>
            </a:r>
            <a:r>
              <a:rPr lang="en-US" dirty="0"/>
              <a:t>and </a:t>
            </a:r>
            <a:r>
              <a:rPr lang="en-US" dirty="0" smtClean="0"/>
              <a:t>Borders, Text Effects, </a:t>
            </a:r>
            <a:r>
              <a:rPr lang="en-US" b="1" dirty="0" smtClean="0"/>
              <a:t>2D/3D</a:t>
            </a:r>
            <a:r>
              <a:rPr lang="en-US" dirty="0" smtClean="0"/>
              <a:t> </a:t>
            </a:r>
            <a:r>
              <a:rPr lang="en-US" b="1" dirty="0" smtClean="0"/>
              <a:t>Transformations</a:t>
            </a:r>
            <a:r>
              <a:rPr lang="en-US" dirty="0" smtClean="0"/>
              <a:t>,</a:t>
            </a:r>
            <a:r>
              <a:rPr lang="en-US" b="1" dirty="0" smtClean="0"/>
              <a:t> Animations</a:t>
            </a:r>
            <a:r>
              <a:rPr lang="en-US" dirty="0" smtClean="0"/>
              <a:t>,</a:t>
            </a:r>
            <a:r>
              <a:rPr lang="en-US" b="1" dirty="0" smtClean="0"/>
              <a:t> Multiple </a:t>
            </a:r>
            <a:r>
              <a:rPr lang="en-US" b="1" dirty="0"/>
              <a:t>Column </a:t>
            </a:r>
            <a:r>
              <a:rPr lang="en-US" b="1" dirty="0" smtClean="0"/>
              <a:t>Layout</a:t>
            </a:r>
            <a:endParaRPr lang="en-US" b="1" dirty="0" smtClean="0"/>
          </a:p>
          <a:p>
            <a:pPr marL="342900" lvl="1" indent="-342900"/>
            <a:r>
              <a:rPr lang="en-US" dirty="0" smtClean="0"/>
              <a:t>CSS4: </a:t>
            </a:r>
            <a:r>
              <a:rPr lang="en-US" dirty="0"/>
              <a:t> N</a:t>
            </a:r>
            <a:r>
              <a:rPr lang="en-US" dirty="0" smtClean="0"/>
              <a:t>ew modules build </a:t>
            </a:r>
            <a:r>
              <a:rPr lang="en-US" dirty="0"/>
              <a:t>on the functionality </a:t>
            </a:r>
            <a:r>
              <a:rPr lang="en-US" dirty="0" smtClean="0"/>
              <a:t>of </a:t>
            </a:r>
            <a:r>
              <a:rPr lang="en-US" dirty="0"/>
              <a:t>preceding level 3 </a:t>
            </a:r>
            <a:r>
              <a:rPr lang="en-US" dirty="0" smtClean="0"/>
              <a:t>modules or entirely </a:t>
            </a:r>
            <a:r>
              <a:rPr lang="en-US" dirty="0"/>
              <a:t>new </a:t>
            </a:r>
            <a:r>
              <a:rPr lang="en-US" dirty="0" smtClean="0"/>
              <a:t>functionalities</a:t>
            </a:r>
            <a:r>
              <a:rPr lang="en-US" dirty="0"/>
              <a:t>. (</a:t>
            </a:r>
            <a:r>
              <a:rPr lang="en-US" dirty="0" err="1"/>
              <a:t>Flexbox</a:t>
            </a:r>
            <a:r>
              <a:rPr lang="en-US" dirty="0"/>
              <a:t>, Image Values, etc.)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058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730080" y="2224174"/>
            <a:ext cx="7999315" cy="3163026"/>
          </a:xfrm>
        </p:spPr>
        <p:txBody>
          <a:bodyPr/>
          <a:lstStyle/>
          <a:p>
            <a:pPr algn="ctr"/>
            <a:r>
              <a:rPr lang="en-US" dirty="0" smtClean="0"/>
              <a:t>2D/3D transformations</a:t>
            </a:r>
            <a:br>
              <a:rPr lang="en-US" dirty="0" smtClean="0"/>
            </a:br>
            <a:r>
              <a:rPr lang="en-US" dirty="0" smtClean="0"/>
              <a:t>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1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2D/3D transformations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103311" y="2052918"/>
            <a:ext cx="10180040" cy="41954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 smtClean="0"/>
              <a:t>Possibilities</a:t>
            </a:r>
            <a:r>
              <a:rPr lang="en-US" sz="1600" dirty="0"/>
              <a:t>: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2d: matrix, translate, </a:t>
            </a:r>
            <a:r>
              <a:rPr lang="en-US" sz="1600" dirty="0" err="1" smtClean="0"/>
              <a:t>translateX</a:t>
            </a:r>
            <a:r>
              <a:rPr lang="en-US" sz="1600" dirty="0" smtClean="0"/>
              <a:t>, </a:t>
            </a:r>
            <a:r>
              <a:rPr lang="en-US" sz="1600" dirty="0" err="1" smtClean="0"/>
              <a:t>translateY</a:t>
            </a:r>
            <a:r>
              <a:rPr lang="en-US" sz="1600" dirty="0" smtClean="0"/>
              <a:t>, scale, </a:t>
            </a:r>
            <a:r>
              <a:rPr lang="en-US" sz="1600" dirty="0" err="1" smtClean="0"/>
              <a:t>scaleX</a:t>
            </a:r>
            <a:r>
              <a:rPr lang="en-US" sz="1600" dirty="0" smtClean="0"/>
              <a:t>, </a:t>
            </a:r>
            <a:r>
              <a:rPr lang="en-US" sz="1600" dirty="0" err="1" smtClean="0"/>
              <a:t>scaleY</a:t>
            </a:r>
            <a:r>
              <a:rPr lang="en-US" sz="1600" dirty="0" smtClean="0"/>
              <a:t>, rotate, skew, </a:t>
            </a:r>
            <a:r>
              <a:rPr lang="en-US" sz="1600" dirty="0" err="1" smtClean="0"/>
              <a:t>skewX</a:t>
            </a:r>
            <a:r>
              <a:rPr lang="en-US" sz="1600" dirty="0" smtClean="0"/>
              <a:t>, </a:t>
            </a:r>
            <a:r>
              <a:rPr lang="en-US" sz="1600" dirty="0" err="1" smtClean="0"/>
              <a:t>skewY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3d: scale3d, matrix3d, translate3d, rotate3d, 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div 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	</a:t>
            </a:r>
            <a:r>
              <a:rPr lang="en-US" sz="1600" dirty="0"/>
              <a:t>transform: rotate(30deg);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	-</a:t>
            </a:r>
            <a:r>
              <a:rPr lang="en-US" sz="1600" dirty="0" err="1"/>
              <a:t>ms</a:t>
            </a:r>
            <a:r>
              <a:rPr lang="en-US" sz="1600" dirty="0"/>
              <a:t>-transform: rotate(30deg); /* IE 9 */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	-</a:t>
            </a:r>
            <a:r>
              <a:rPr lang="en-US" sz="1600" dirty="0" err="1"/>
              <a:t>webkit</a:t>
            </a:r>
            <a:r>
              <a:rPr lang="en-US" sz="1600" dirty="0"/>
              <a:t>-transform: rotate(30deg);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}</a:t>
            </a:r>
          </a:p>
          <a:p>
            <a:pPr marL="0" indent="0">
              <a:buNone/>
            </a:pPr>
            <a:r>
              <a:rPr lang="en-US" sz="1600" dirty="0"/>
              <a:t>d</a:t>
            </a:r>
            <a:r>
              <a:rPr lang="en-US" sz="1600" dirty="0" smtClean="0"/>
              <a:t>iv {</a:t>
            </a:r>
          </a:p>
          <a:p>
            <a:pPr marL="0" indent="0">
              <a:buNone/>
            </a:pPr>
            <a:r>
              <a:rPr lang="en-US" sz="1600" dirty="0" smtClean="0"/>
              <a:t>	transform</a:t>
            </a:r>
            <a:r>
              <a:rPr lang="en-US" sz="1600" dirty="0"/>
              <a:t>: matrix3d( 1, 0, 0, 0, 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   </a:t>
            </a:r>
            <a:r>
              <a:rPr lang="en-US" sz="1600" dirty="0"/>
              <a:t>				</a:t>
            </a:r>
            <a:r>
              <a:rPr lang="en-US" sz="1600" dirty="0" smtClean="0"/>
              <a:t> 0</a:t>
            </a:r>
            <a:r>
              <a:rPr lang="en-US" sz="1600" dirty="0"/>
              <a:t>, 1, 0, 0, </a:t>
            </a:r>
          </a:p>
          <a:p>
            <a:pPr marL="0" indent="0">
              <a:buNone/>
            </a:pPr>
            <a:r>
              <a:rPr lang="en-US" sz="1600" dirty="0"/>
              <a:t>					</a:t>
            </a:r>
            <a:r>
              <a:rPr lang="en-US" sz="1600" dirty="0" smtClean="0"/>
              <a:t> 0</a:t>
            </a:r>
            <a:r>
              <a:rPr lang="en-US" sz="1600" dirty="0"/>
              <a:t>, 0, 1, 0, </a:t>
            </a:r>
          </a:p>
          <a:p>
            <a:pPr marL="0" indent="0">
              <a:buNone/>
            </a:pPr>
            <a:r>
              <a:rPr lang="en-US" sz="1600" dirty="0"/>
              <a:t>					</a:t>
            </a:r>
            <a:r>
              <a:rPr lang="en-US" sz="1600" dirty="0" smtClean="0"/>
              <a:t> 0</a:t>
            </a:r>
            <a:r>
              <a:rPr lang="en-US" sz="1600" dirty="0"/>
              <a:t>, 0, 200, 1);</a:t>
            </a:r>
          </a:p>
          <a:p>
            <a:pPr marL="0" indent="0">
              <a:buNone/>
            </a:pPr>
            <a:r>
              <a:rPr lang="en-US" sz="1600" dirty="0"/>
              <a:t>}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7" name="Groupe 6"/>
          <p:cNvGrpSpPr/>
          <p:nvPr/>
        </p:nvGrpSpPr>
        <p:grpSpPr>
          <a:xfrm>
            <a:off x="7349699" y="2863970"/>
            <a:ext cx="3933652" cy="1517488"/>
            <a:chOff x="0" y="2332889"/>
            <a:chExt cx="4537494" cy="1672641"/>
          </a:xfrm>
        </p:grpSpPr>
        <p:sp>
          <p:nvSpPr>
            <p:cNvPr id="8" name="Rectangle à coins arrondis 7"/>
            <p:cNvSpPr/>
            <p:nvPr/>
          </p:nvSpPr>
          <p:spPr>
            <a:xfrm>
              <a:off x="0" y="2332889"/>
              <a:ext cx="4537494" cy="167264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CSS3 Transform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60"/>
            <a:stretch/>
          </p:blipFill>
          <p:spPr bwMode="auto">
            <a:xfrm>
              <a:off x="181456" y="2631503"/>
              <a:ext cx="4157632" cy="118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e 9"/>
          <p:cNvGrpSpPr/>
          <p:nvPr/>
        </p:nvGrpSpPr>
        <p:grpSpPr>
          <a:xfrm>
            <a:off x="7375585" y="4577365"/>
            <a:ext cx="3864636" cy="1642281"/>
            <a:chOff x="5201728" y="4206428"/>
            <a:chExt cx="3502326" cy="1547391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5201728" y="4206428"/>
              <a:ext cx="3502326" cy="154739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://desandro.github.io/3dtransforms/img/carousel0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857" y="4381458"/>
              <a:ext cx="3114041" cy="119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160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to transitions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iv {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transition</a:t>
            </a:r>
            <a:r>
              <a:rPr lang="en-US" dirty="0"/>
              <a:t>: width 2s, height 2s, transform 2s;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-</a:t>
            </a:r>
            <a:r>
              <a:rPr lang="en-US" dirty="0" err="1"/>
              <a:t>webkit</a:t>
            </a:r>
            <a:r>
              <a:rPr lang="en-US" dirty="0"/>
              <a:t>-transition: width 2s, height 2s, -</a:t>
            </a:r>
            <a:r>
              <a:rPr lang="en-US" dirty="0" err="1"/>
              <a:t>webkit</a:t>
            </a:r>
            <a:r>
              <a:rPr lang="en-US" dirty="0"/>
              <a:t>-transform 2s;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endParaRPr lang="en-US" dirty="0" smtClean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tympanus.net/Tutorials/CreativeCSS3AnimationMenus/index3.html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http://desandro.github.io/3dtransforms/examples/card-01.html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28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 Blu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658</TotalTime>
  <Words>872</Words>
  <Application>Microsoft Office PowerPoint</Application>
  <PresentationFormat>Grand écran</PresentationFormat>
  <Paragraphs>218</Paragraphs>
  <Slides>22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Segoe UI Light</vt:lpstr>
      <vt:lpstr>Wingdings</vt:lpstr>
      <vt:lpstr>Wingdings 3</vt:lpstr>
      <vt:lpstr>Ion</vt:lpstr>
      <vt:lpstr>CSS3 </vt:lpstr>
      <vt:lpstr>Cascading Style Sheets</vt:lpstr>
      <vt:lpstr>Cascading Style Sheets</vt:lpstr>
      <vt:lpstr>Cascading Style Sheets</vt:lpstr>
      <vt:lpstr>Versions</vt:lpstr>
      <vt:lpstr>CSS3-4</vt:lpstr>
      <vt:lpstr>2D/3D transformations Transitions</vt:lpstr>
      <vt:lpstr>2D/3D transformations</vt:lpstr>
      <vt:lpstr>Combined to transitions</vt:lpstr>
      <vt:lpstr>Last module:  Media queries  Adaptive/Responsive Design</vt:lpstr>
      <vt:lpstr>Adaptive/Responsive Web Design</vt:lpstr>
      <vt:lpstr>Adaptive/Responsive Web Design</vt:lpstr>
      <vt:lpstr>Adaptive/Responsive Web Design</vt:lpstr>
      <vt:lpstr>A/RWD - Principles</vt:lpstr>
      <vt:lpstr>A/RWD - Principles</vt:lpstr>
      <vt:lpstr>Présentation PowerPoint</vt:lpstr>
      <vt:lpstr>Mobile solutions</vt:lpstr>
      <vt:lpstr>Media Queries</vt:lpstr>
      <vt:lpstr>Let’s try</vt:lpstr>
      <vt:lpstr>Responsive Chuck Norris</vt:lpstr>
      <vt:lpstr>Responsive Chuck Norris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 </dc:title>
  <dc:creator>Claudio Pimpao</dc:creator>
  <cp:lastModifiedBy>Claudio Pimpao</cp:lastModifiedBy>
  <cp:revision>107</cp:revision>
  <dcterms:created xsi:type="dcterms:W3CDTF">2013-04-21T09:53:27Z</dcterms:created>
  <dcterms:modified xsi:type="dcterms:W3CDTF">2013-04-25T20:36:33Z</dcterms:modified>
</cp:coreProperties>
</file>